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F43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336D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103120"/>
            <a:ext cx="1051560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8400" b="1">
                <a:solidFill>
                  <a:srgbClr val="FFFFFF"/>
                </a:solidFill>
                <a:latin typeface="Inter"/>
              </a:rPr>
              <a:t>ОГЛАССКО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383280"/>
            <a:ext cx="105156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2400" b="0">
                <a:solidFill>
                  <a:srgbClr val="F5F3ED"/>
                </a:solidFill>
                <a:latin typeface="Inter"/>
              </a:rPr>
              <a:t>Строим по уму. Автоматизируем по максимуму.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4114800"/>
            <a:ext cx="105156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600" b="0">
                <a:solidFill>
                  <a:srgbClr val="5B8E96"/>
                </a:solidFill>
                <a:latin typeface="Inter"/>
              </a:rPr>
              <a:t>ИИ-платформа контроля строительных площадок через существующие камеры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6035040"/>
            <a:ext cx="10515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>
                <a:solidFill>
                  <a:srgbClr val="5B8E96"/>
                </a:solidFill>
                <a:latin typeface="Inter"/>
              </a:rPr>
              <a:t>Бизнес-план для ФМП · Казань,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3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640080" y="640080"/>
            <a:ext cx="2286000" cy="320040"/>
          </a:xfrm>
          <a:prstGeom prst="roundRect">
            <a:avLst>
              <a:gd name="adj" fmla="val 50000"/>
            </a:avLst>
          </a:prstGeom>
          <a:solidFill>
            <a:srgbClr val="1F43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25400" bIns="25400"/>
          <a:lstStyle/>
          <a:p>
            <a:pPr algn="ctr"/>
            <a:r>
              <a:rPr sz="1100" b="1">
                <a:solidFill>
                  <a:srgbClr val="F5F3ED"/>
                </a:solidFill>
                <a:latin typeface="Inter"/>
              </a:rPr>
              <a:t>ФИНАНСЫ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097280"/>
            <a:ext cx="1097280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600" b="1">
                <a:solidFill>
                  <a:srgbClr val="0F1416"/>
                </a:solidFill>
                <a:latin typeface="Inter"/>
              </a:rPr>
              <a:t>План на первые 12 месяцев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40080" y="2286000"/>
            <a:ext cx="2697480" cy="164592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6350">
            <a:solidFill>
              <a:srgbClr val="EDE9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468880"/>
            <a:ext cx="23774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>
                <a:solidFill>
                  <a:srgbClr val="8A9396"/>
                </a:solidFill>
                <a:latin typeface="Inter"/>
              </a:rPr>
              <a:t>ЗАПРОС НА ПИЛОТ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926080"/>
            <a:ext cx="237744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2200" b="1">
                <a:solidFill>
                  <a:srgbClr val="336D76"/>
                </a:solidFill>
                <a:latin typeface="Inter"/>
              </a:rPr>
              <a:t>1 млн ₽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520439" y="2286000"/>
            <a:ext cx="2697480" cy="164592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6350">
            <a:solidFill>
              <a:srgbClr val="EDE9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794759" y="2468880"/>
            <a:ext cx="23774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>
                <a:solidFill>
                  <a:srgbClr val="8A9396"/>
                </a:solidFill>
                <a:latin typeface="Inter"/>
              </a:rPr>
              <a:t>ВЫРУЧКА ГОД 1 (ПРОГНОЗ)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94759" y="2926080"/>
            <a:ext cx="237744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2200" b="1">
                <a:solidFill>
                  <a:srgbClr val="336D76"/>
                </a:solidFill>
                <a:latin typeface="Inter"/>
              </a:rPr>
              <a:t>~6.5 млн ₽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400800" y="2286000"/>
            <a:ext cx="2697480" cy="164592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6350">
            <a:solidFill>
              <a:srgbClr val="EDE9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675120" y="2468880"/>
            <a:ext cx="23774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>
                <a:solidFill>
                  <a:srgbClr val="8A9396"/>
                </a:solidFill>
                <a:latin typeface="Inter"/>
              </a:rPr>
              <a:t>ОБЪЕКТОВ К КОНЦУ ГОДА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675120" y="2926080"/>
            <a:ext cx="237744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2200" b="1">
                <a:solidFill>
                  <a:srgbClr val="336D76"/>
                </a:solidFill>
                <a:latin typeface="Inter"/>
              </a:rPr>
              <a:t>10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9281159" y="2286000"/>
            <a:ext cx="2697480" cy="164592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6350">
            <a:solidFill>
              <a:srgbClr val="EDE9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555479" y="2468880"/>
            <a:ext cx="23774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>
                <a:solidFill>
                  <a:srgbClr val="8A9396"/>
                </a:solidFill>
                <a:latin typeface="Inter"/>
              </a:rPr>
              <a:t>ТОЧКА БЕЗУБЫТОЧНОСТИ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555479" y="2926080"/>
            <a:ext cx="237744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2200" b="1">
                <a:solidFill>
                  <a:srgbClr val="336D76"/>
                </a:solidFill>
                <a:latin typeface="Inter"/>
              </a:rPr>
              <a:t>месяц 14-18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0080" y="4297680"/>
            <a:ext cx="109728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800" b="1">
                <a:solidFill>
                  <a:srgbClr val="1F4347"/>
                </a:solidFill>
                <a:latin typeface="Inter"/>
              </a:rPr>
              <a:t>Источники финансирования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" y="484632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>
                <a:solidFill>
                  <a:srgbClr val="3A4548"/>
                </a:solidFill>
                <a:latin typeface="Inter"/>
              </a:rPr>
              <a:t>·  Грант ФСИ «Студенческий стартап» (≈1 млн ₽) - получен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" y="521208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>
                <a:solidFill>
                  <a:srgbClr val="3A4548"/>
                </a:solidFill>
                <a:latin typeface="Inter"/>
              </a:rPr>
              <a:t>·  Собственные средства Ивана (юрист, бухгалтер, операционка)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0080" y="557784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>
                <a:solidFill>
                  <a:srgbClr val="3A4548"/>
                </a:solidFill>
                <a:latin typeface="Inter"/>
              </a:rPr>
              <a:t>·  Авансы первых клиентов (-20% за 6 мес, -30% за 12 мес)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0080" y="594360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>
                <a:solidFill>
                  <a:srgbClr val="3A4548"/>
                </a:solidFill>
                <a:latin typeface="Inter"/>
              </a:rPr>
              <a:t>·  Посевной раунд при выходе на 10 объектов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3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640080" y="640080"/>
            <a:ext cx="2286000" cy="320040"/>
          </a:xfrm>
          <a:prstGeom prst="roundRect">
            <a:avLst>
              <a:gd name="adj" fmla="val 50000"/>
            </a:avLst>
          </a:prstGeom>
          <a:solidFill>
            <a:srgbClr val="1F43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25400" bIns="25400"/>
          <a:lstStyle/>
          <a:p>
            <a:pPr algn="ctr"/>
            <a:r>
              <a:rPr sz="1100" b="1">
                <a:solidFill>
                  <a:srgbClr val="F5F3ED"/>
                </a:solidFill>
                <a:latin typeface="Inter"/>
              </a:rPr>
              <a:t>ПРОИЗВОДСТВО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097280"/>
            <a:ext cx="1097280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600" b="1">
                <a:solidFill>
                  <a:srgbClr val="0F1416"/>
                </a:solidFill>
                <a:latin typeface="Inter"/>
              </a:rPr>
              <a:t>Как работает платформа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40080" y="2286000"/>
            <a:ext cx="1737360" cy="2011680"/>
          </a:xfrm>
          <a:prstGeom prst="roundRect">
            <a:avLst>
              <a:gd name="adj" fmla="val 8000"/>
            </a:avLst>
          </a:prstGeom>
          <a:solidFill>
            <a:srgbClr val="1F43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2468880"/>
            <a:ext cx="17373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400" b="1">
                <a:solidFill>
                  <a:srgbClr val="5B8E96"/>
                </a:solidFill>
                <a:latin typeface="Inter"/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834640"/>
            <a:ext cx="173736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Inter"/>
              </a:rPr>
              <a:t>Камеры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3383280"/>
            <a:ext cx="173736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100" b="0">
                <a:solidFill>
                  <a:srgbClr val="F5F3ED"/>
                </a:solidFill>
                <a:latin typeface="Inter"/>
              </a:rPr>
              <a:t>RTSP-поток</a:t>
            </a:r>
          </a:p>
        </p:txBody>
      </p:sp>
      <p:sp>
        <p:nvSpPr>
          <p:cNvPr id="9" name="Right Arrow 8"/>
          <p:cNvSpPr/>
          <p:nvPr/>
        </p:nvSpPr>
        <p:spPr>
          <a:xfrm>
            <a:off x="2423160" y="3108960"/>
            <a:ext cx="137160" cy="365760"/>
          </a:xfrm>
          <a:prstGeom prst="rightArrow">
            <a:avLst/>
          </a:prstGeom>
          <a:solidFill>
            <a:srgbClr val="336D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2514600" y="2286000"/>
            <a:ext cx="1737360" cy="2011680"/>
          </a:xfrm>
          <a:prstGeom prst="roundRect">
            <a:avLst>
              <a:gd name="adj" fmla="val 8000"/>
            </a:avLst>
          </a:prstGeom>
          <a:solidFill>
            <a:srgbClr val="1F43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514600" y="2468880"/>
            <a:ext cx="17373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400" b="1">
                <a:solidFill>
                  <a:srgbClr val="5B8E96"/>
                </a:solidFill>
                <a:latin typeface="Inter"/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14600" y="2834640"/>
            <a:ext cx="173736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Inter"/>
              </a:rPr>
              <a:t>Edge ИИ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14600" y="3383280"/>
            <a:ext cx="173736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100" b="0">
                <a:solidFill>
                  <a:srgbClr val="F5F3ED"/>
                </a:solidFill>
                <a:latin typeface="Inter"/>
              </a:rPr>
              <a:t>YOLO+PPE+лица</a:t>
            </a:r>
          </a:p>
        </p:txBody>
      </p:sp>
      <p:sp>
        <p:nvSpPr>
          <p:cNvPr id="14" name="Right Arrow 13"/>
          <p:cNvSpPr/>
          <p:nvPr/>
        </p:nvSpPr>
        <p:spPr>
          <a:xfrm>
            <a:off x="4297680" y="3108960"/>
            <a:ext cx="137160" cy="365760"/>
          </a:xfrm>
          <a:prstGeom prst="rightArrow">
            <a:avLst/>
          </a:prstGeom>
          <a:solidFill>
            <a:srgbClr val="336D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ounded Rectangle 14"/>
          <p:cNvSpPr/>
          <p:nvPr/>
        </p:nvSpPr>
        <p:spPr>
          <a:xfrm>
            <a:off x="4389120" y="2286000"/>
            <a:ext cx="1737360" cy="2011680"/>
          </a:xfrm>
          <a:prstGeom prst="roundRect">
            <a:avLst>
              <a:gd name="adj" fmla="val 8000"/>
            </a:avLst>
          </a:prstGeom>
          <a:solidFill>
            <a:srgbClr val="1F43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389120" y="2468880"/>
            <a:ext cx="17373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400" b="1">
                <a:solidFill>
                  <a:srgbClr val="5B8E96"/>
                </a:solidFill>
                <a:latin typeface="Inter"/>
              </a:rPr>
              <a:t>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89120" y="2834640"/>
            <a:ext cx="173736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Inter"/>
              </a:rPr>
              <a:t>Событие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389120" y="3383280"/>
            <a:ext cx="173736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100" b="0">
                <a:solidFill>
                  <a:srgbClr val="F5F3ED"/>
                </a:solidFill>
                <a:latin typeface="Inter"/>
              </a:rPr>
              <a:t>Биометрия+кадр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6172200" y="3108960"/>
            <a:ext cx="137160" cy="365760"/>
          </a:xfrm>
          <a:prstGeom prst="rightArrow">
            <a:avLst/>
          </a:prstGeom>
          <a:solidFill>
            <a:srgbClr val="336D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ounded Rectangle 19"/>
          <p:cNvSpPr/>
          <p:nvPr/>
        </p:nvSpPr>
        <p:spPr>
          <a:xfrm>
            <a:off x="6263640" y="2286000"/>
            <a:ext cx="1737360" cy="2011680"/>
          </a:xfrm>
          <a:prstGeom prst="roundRect">
            <a:avLst>
              <a:gd name="adj" fmla="val 8000"/>
            </a:avLst>
          </a:prstGeom>
          <a:solidFill>
            <a:srgbClr val="1F43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263640" y="2468880"/>
            <a:ext cx="17373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400" b="1">
                <a:solidFill>
                  <a:srgbClr val="5B8E96"/>
                </a:solidFill>
                <a:latin typeface="Inter"/>
              </a:rPr>
              <a:t>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263640" y="2834640"/>
            <a:ext cx="173736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Inter"/>
              </a:rPr>
              <a:t>Облако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263640" y="3383280"/>
            <a:ext cx="173736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100" b="0">
                <a:solidFill>
                  <a:srgbClr val="F5F3ED"/>
                </a:solidFill>
                <a:latin typeface="Inter"/>
              </a:rPr>
              <a:t>Агрегация</a:t>
            </a:r>
          </a:p>
        </p:txBody>
      </p:sp>
      <p:sp>
        <p:nvSpPr>
          <p:cNvPr id="24" name="Right Arrow 23"/>
          <p:cNvSpPr/>
          <p:nvPr/>
        </p:nvSpPr>
        <p:spPr>
          <a:xfrm>
            <a:off x="8046720" y="3108960"/>
            <a:ext cx="137160" cy="365760"/>
          </a:xfrm>
          <a:prstGeom prst="rightArrow">
            <a:avLst/>
          </a:prstGeom>
          <a:solidFill>
            <a:srgbClr val="336D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ounded Rectangle 24"/>
          <p:cNvSpPr/>
          <p:nvPr/>
        </p:nvSpPr>
        <p:spPr>
          <a:xfrm>
            <a:off x="8138159" y="2286000"/>
            <a:ext cx="1737360" cy="2011680"/>
          </a:xfrm>
          <a:prstGeom prst="roundRect">
            <a:avLst>
              <a:gd name="adj" fmla="val 8000"/>
            </a:avLst>
          </a:prstGeom>
          <a:solidFill>
            <a:srgbClr val="1F43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138159" y="2468880"/>
            <a:ext cx="17373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400" b="1">
                <a:solidFill>
                  <a:srgbClr val="5B8E96"/>
                </a:solidFill>
                <a:latin typeface="Inter"/>
              </a:rPr>
              <a:t>5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138159" y="2834640"/>
            <a:ext cx="173736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Inter"/>
              </a:rPr>
              <a:t>Уведомление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138159" y="3383280"/>
            <a:ext cx="173736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100" b="0">
                <a:solidFill>
                  <a:srgbClr val="F5F3ED"/>
                </a:solidFill>
                <a:latin typeface="Inter"/>
              </a:rPr>
              <a:t>Push+Telegram</a:t>
            </a:r>
          </a:p>
        </p:txBody>
      </p:sp>
      <p:sp>
        <p:nvSpPr>
          <p:cNvPr id="29" name="Right Arrow 28"/>
          <p:cNvSpPr/>
          <p:nvPr/>
        </p:nvSpPr>
        <p:spPr>
          <a:xfrm>
            <a:off x="9921239" y="3108960"/>
            <a:ext cx="137160" cy="365760"/>
          </a:xfrm>
          <a:prstGeom prst="rightArrow">
            <a:avLst/>
          </a:prstGeom>
          <a:solidFill>
            <a:srgbClr val="336D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ounded Rectangle 29"/>
          <p:cNvSpPr/>
          <p:nvPr/>
        </p:nvSpPr>
        <p:spPr>
          <a:xfrm>
            <a:off x="10012680" y="2286000"/>
            <a:ext cx="1737360" cy="2011680"/>
          </a:xfrm>
          <a:prstGeom prst="roundRect">
            <a:avLst>
              <a:gd name="adj" fmla="val 8000"/>
            </a:avLst>
          </a:prstGeom>
          <a:solidFill>
            <a:srgbClr val="1F43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10012680" y="2468880"/>
            <a:ext cx="17373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400" b="1">
                <a:solidFill>
                  <a:srgbClr val="5B8E96"/>
                </a:solidFill>
                <a:latin typeface="Inter"/>
              </a:rPr>
              <a:t>6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012680" y="2834640"/>
            <a:ext cx="173736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Inter"/>
              </a:rPr>
              <a:t>Аналитика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0012680" y="3383280"/>
            <a:ext cx="173736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100" b="0">
                <a:solidFill>
                  <a:srgbClr val="F5F3ED"/>
                </a:solidFill>
                <a:latin typeface="Inter"/>
              </a:rPr>
              <a:t>Сводки+советы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40080" y="4754880"/>
            <a:ext cx="109728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800" b="1">
                <a:solidFill>
                  <a:srgbClr val="1F4347"/>
                </a:solidFill>
                <a:latin typeface="Inter"/>
              </a:rPr>
              <a:t>Стек технологий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40080" y="521208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>
                <a:solidFill>
                  <a:srgbClr val="3A4548"/>
                </a:solidFill>
                <a:latin typeface="Inter"/>
              </a:rPr>
              <a:t>·  Backend: Kotlin + Ktor + GraalVM (компилируется в exe)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40080" y="553212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>
                <a:solidFill>
                  <a:srgbClr val="3A4548"/>
                </a:solidFill>
                <a:latin typeface="Inter"/>
              </a:rPr>
              <a:t>·  ML-модели: YOLOv8 + кастомный PPE-детектор (ONNX Runtime)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40080" y="585216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>
                <a:solidFill>
                  <a:srgbClr val="3A4548"/>
                </a:solidFill>
                <a:latin typeface="Inter"/>
              </a:rPr>
              <a:t>·  БД: SQLite на объекте + PostgreSQL в облаке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40080" y="617220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>
                <a:solidFill>
                  <a:srgbClr val="3A4548"/>
                </a:solidFill>
                <a:latin typeface="Inter"/>
              </a:rPr>
              <a:t>·  Frontend: Vue 3 + TypeScript · PWA для мобильных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40080" y="649224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>
                <a:solidFill>
                  <a:srgbClr val="3A4548"/>
                </a:solidFill>
                <a:latin typeface="Inter"/>
              </a:rPr>
              <a:t>·  Инфраструктура: Yandex Cloud / Selectel (Россия)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3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640080" y="640080"/>
            <a:ext cx="2286000" cy="320040"/>
          </a:xfrm>
          <a:prstGeom prst="roundRect">
            <a:avLst>
              <a:gd name="adj" fmla="val 50000"/>
            </a:avLst>
          </a:prstGeom>
          <a:solidFill>
            <a:srgbClr val="A839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25400" bIns="25400"/>
          <a:lstStyle/>
          <a:p>
            <a:pPr algn="ctr"/>
            <a:r>
              <a:rPr sz="1100" b="1">
                <a:solidFill>
                  <a:srgbClr val="FFFFFF"/>
                </a:solidFill>
                <a:latin typeface="Inter"/>
              </a:rPr>
              <a:t>РИСКИ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097280"/>
            <a:ext cx="1097280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600" b="1">
                <a:solidFill>
                  <a:srgbClr val="0F1416"/>
                </a:solidFill>
                <a:latin typeface="Inter"/>
              </a:rPr>
              <a:t>Что может пойти не так и наш ответ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40080" y="2286000"/>
            <a:ext cx="1828800" cy="640080"/>
          </a:xfrm>
          <a:prstGeom prst="roundRect">
            <a:avLst>
              <a:gd name="adj" fmla="val 8000"/>
            </a:avLst>
          </a:prstGeom>
          <a:solidFill>
            <a:srgbClr val="C28A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828800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Inter"/>
              </a:rPr>
              <a:t>Юридический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651760" y="2331720"/>
            <a:ext cx="438912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1">
                <a:solidFill>
                  <a:srgbClr val="0F1416"/>
                </a:solidFill>
                <a:latin typeface="Inter"/>
              </a:rPr>
              <a:t>152-ФЗ о биометрии. Иск работника / профсоюза.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51760" y="2651760"/>
            <a:ext cx="43891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0">
                <a:solidFill>
                  <a:srgbClr val="8A9396"/>
                </a:solidFill>
                <a:latin typeface="Inter"/>
              </a:rPr>
              <a:t>Митигация: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132320" y="2377440"/>
            <a:ext cx="438912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>
                <a:solidFill>
                  <a:srgbClr val="3A4548"/>
                </a:solidFill>
                <a:latin typeface="Inter"/>
              </a:rPr>
              <a:t>Юрист до первого пилота. Шаблоны согласий.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0080" y="3063240"/>
            <a:ext cx="1828800" cy="640080"/>
          </a:xfrm>
          <a:prstGeom prst="roundRect">
            <a:avLst>
              <a:gd name="adj" fmla="val 8000"/>
            </a:avLst>
          </a:prstGeom>
          <a:solidFill>
            <a:srgbClr val="C28A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" y="3063240"/>
            <a:ext cx="1828800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Inter"/>
              </a:rPr>
              <a:t>Технический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651760" y="3108960"/>
            <a:ext cx="438912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1">
                <a:solidFill>
                  <a:srgbClr val="0F1416"/>
                </a:solidFill>
                <a:latin typeface="Inter"/>
              </a:rPr>
              <a:t>Плохое качество камер на объекте.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651760" y="3429000"/>
            <a:ext cx="43891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0">
                <a:solidFill>
                  <a:srgbClr val="8A9396"/>
                </a:solidFill>
                <a:latin typeface="Inter"/>
              </a:rPr>
              <a:t>Митигация: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132320" y="3154680"/>
            <a:ext cx="438912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>
                <a:solidFill>
                  <a:srgbClr val="3A4548"/>
                </a:solidFill>
                <a:latin typeface="Inter"/>
              </a:rPr>
              <a:t>Адаптация моделей. Партнёрство с CCTV-интеграторами.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40080" y="3840480"/>
            <a:ext cx="1828800" cy="640080"/>
          </a:xfrm>
          <a:prstGeom prst="roundRect">
            <a:avLst>
              <a:gd name="adj" fmla="val 8000"/>
            </a:avLst>
          </a:prstGeom>
          <a:solidFill>
            <a:srgbClr val="336D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" y="3840480"/>
            <a:ext cx="1828800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Inter"/>
              </a:rPr>
              <a:t>Рыночный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651760" y="3886200"/>
            <a:ext cx="438912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1">
                <a:solidFill>
                  <a:srgbClr val="0F1416"/>
                </a:solidFill>
                <a:latin typeface="Inter"/>
              </a:rPr>
              <a:t>Конкуренты с большими бюджетами демпингуют.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651760" y="4206240"/>
            <a:ext cx="43891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0">
                <a:solidFill>
                  <a:srgbClr val="8A9396"/>
                </a:solidFill>
                <a:latin typeface="Inter"/>
              </a:rPr>
              <a:t>Митигация: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132320" y="3931920"/>
            <a:ext cx="438912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>
                <a:solidFill>
                  <a:srgbClr val="3A4548"/>
                </a:solidFill>
                <a:latin typeface="Inter"/>
              </a:rPr>
              <a:t>Цена ниже + уникальная широта продукта.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40080" y="4617720"/>
            <a:ext cx="1828800" cy="640080"/>
          </a:xfrm>
          <a:prstGeom prst="roundRect">
            <a:avLst>
              <a:gd name="adj" fmla="val 8000"/>
            </a:avLst>
          </a:prstGeom>
          <a:solidFill>
            <a:srgbClr val="336D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40080" y="4617720"/>
            <a:ext cx="1828800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Inter"/>
              </a:rPr>
              <a:t>Финансовый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651760" y="4663440"/>
            <a:ext cx="438912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1">
                <a:solidFill>
                  <a:srgbClr val="0F1416"/>
                </a:solidFill>
                <a:latin typeface="Inter"/>
              </a:rPr>
              <a:t>Длинный цикл B2B. Деньги могут закончиться.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651760" y="4983480"/>
            <a:ext cx="43891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0">
                <a:solidFill>
                  <a:srgbClr val="8A9396"/>
                </a:solidFill>
                <a:latin typeface="Inter"/>
              </a:rPr>
              <a:t>Митигация: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132320" y="4709160"/>
            <a:ext cx="438912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>
                <a:solidFill>
                  <a:srgbClr val="3A4548"/>
                </a:solidFill>
                <a:latin typeface="Inter"/>
              </a:rPr>
              <a:t>Заход через гранты. Резерв 20% в плане.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40080" y="5394960"/>
            <a:ext cx="1828800" cy="640080"/>
          </a:xfrm>
          <a:prstGeom prst="roundRect">
            <a:avLst>
              <a:gd name="adj" fmla="val 8000"/>
            </a:avLst>
          </a:prstGeom>
          <a:solidFill>
            <a:srgbClr val="336D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40080" y="5394960"/>
            <a:ext cx="1828800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Inter"/>
              </a:rPr>
              <a:t>Кадровый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651760" y="5440680"/>
            <a:ext cx="438912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1">
                <a:solidFill>
                  <a:srgbClr val="0F1416"/>
                </a:solidFill>
                <a:latin typeface="Inter"/>
              </a:rPr>
              <a:t>Дефицит ML и Kotlin-разработчиков в Казани.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651760" y="5760720"/>
            <a:ext cx="43891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0">
                <a:solidFill>
                  <a:srgbClr val="8A9396"/>
                </a:solidFill>
                <a:latin typeface="Inter"/>
              </a:rPr>
              <a:t>Митигация: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132320" y="5486400"/>
            <a:ext cx="438912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>
                <a:solidFill>
                  <a:srgbClr val="3A4548"/>
                </a:solidFill>
                <a:latin typeface="Inter"/>
              </a:rPr>
              <a:t>Удалёнка + опционы для ранних сотрудников.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F43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822960"/>
            <a:ext cx="1097280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4200" b="1">
                <a:solidFill>
                  <a:srgbClr val="FFFFFF"/>
                </a:solidFill>
                <a:latin typeface="Inter"/>
              </a:rPr>
              <a:t>Почему мы.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645920"/>
            <a:ext cx="1097280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4200" b="1">
                <a:solidFill>
                  <a:srgbClr val="5B8E96"/>
                </a:solidFill>
                <a:latin typeface="Inter"/>
              </a:rPr>
              <a:t>И почему именно сейчас.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2743200"/>
            <a:ext cx="640080" cy="640080"/>
          </a:xfrm>
          <a:prstGeom prst="rect">
            <a:avLst/>
          </a:prstGeom>
          <a:solidFill>
            <a:srgbClr val="5B8E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2743200"/>
            <a:ext cx="640080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200" b="1">
                <a:solidFill>
                  <a:srgbClr val="FFFFFF"/>
                </a:solidFill>
                <a:latin typeface="Inter"/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54480" y="2743200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700" b="1">
                <a:solidFill>
                  <a:srgbClr val="FFFFFF"/>
                </a:solidFill>
                <a:latin typeface="Inter"/>
              </a:rPr>
              <a:t>Готовое работающее ядро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54480" y="3108960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>
                <a:solidFill>
                  <a:srgbClr val="F5F3ED"/>
                </a:solidFill>
                <a:latin typeface="Inter"/>
              </a:rPr>
              <a:t>Мы не «идея» - exe-сборка ОГЛАССКО запускается уже сегодня.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" y="3520440"/>
            <a:ext cx="640080" cy="640080"/>
          </a:xfrm>
          <a:prstGeom prst="rect">
            <a:avLst/>
          </a:prstGeom>
          <a:solidFill>
            <a:srgbClr val="5B8E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3520440"/>
            <a:ext cx="640080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200" b="1">
                <a:solidFill>
                  <a:srgbClr val="FFFFFF"/>
                </a:solidFill>
                <a:latin typeface="Inter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54480" y="3520440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700" b="1">
                <a:solidFill>
                  <a:srgbClr val="FFFFFF"/>
                </a:solidFill>
                <a:latin typeface="Inter"/>
              </a:rPr>
              <a:t>Цена ниже зарубежных аналогов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54480" y="3886200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>
                <a:solidFill>
                  <a:srgbClr val="F5F3ED"/>
                </a:solidFill>
                <a:latin typeface="Inter"/>
              </a:rPr>
              <a:t>В 5-10 раз дешевле Buildots. На уровне отечественных конкурентов - но шире по функциям.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40080" y="4297680"/>
            <a:ext cx="640080" cy="640080"/>
          </a:xfrm>
          <a:prstGeom prst="rect">
            <a:avLst/>
          </a:prstGeom>
          <a:solidFill>
            <a:srgbClr val="5B8E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" y="4297680"/>
            <a:ext cx="640080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200" b="1">
                <a:solidFill>
                  <a:srgbClr val="FFFFFF"/>
                </a:solidFill>
                <a:latin typeface="Inter"/>
              </a:rP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54480" y="4297680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700" b="1">
                <a:solidFill>
                  <a:srgbClr val="FFFFFF"/>
                </a:solidFill>
                <a:latin typeface="Inter"/>
              </a:rPr>
              <a:t>Большая Казань как витрина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554480" y="4663440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>
                <a:solidFill>
                  <a:srgbClr val="F5F3ED"/>
                </a:solidFill>
                <a:latin typeface="Inter"/>
              </a:rPr>
              <a:t>Десятки стройплощадок Татарстана. Договорённость о презентации с замминистром.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40080" y="5074920"/>
            <a:ext cx="640080" cy="640080"/>
          </a:xfrm>
          <a:prstGeom prst="rect">
            <a:avLst/>
          </a:prstGeom>
          <a:solidFill>
            <a:srgbClr val="5B8E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0080" y="5074920"/>
            <a:ext cx="640080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200" b="1">
                <a:solidFill>
                  <a:srgbClr val="FFFFFF"/>
                </a:solidFill>
                <a:latin typeface="Inter"/>
              </a:rPr>
              <a:t>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54480" y="5074920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700" b="1">
                <a:solidFill>
                  <a:srgbClr val="FFFFFF"/>
                </a:solidFill>
                <a:latin typeface="Inter"/>
              </a:rPr>
              <a:t>Импортозамещение - попутный ветер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554480" y="5440680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>
                <a:solidFill>
                  <a:srgbClr val="F5F3ED"/>
                </a:solidFill>
                <a:latin typeface="Inter"/>
              </a:rPr>
              <a:t>После 2022 спрос на отечественные ИТ для стройки вырос в разы.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40080" y="5852160"/>
            <a:ext cx="640080" cy="640080"/>
          </a:xfrm>
          <a:prstGeom prst="rect">
            <a:avLst/>
          </a:prstGeom>
          <a:solidFill>
            <a:srgbClr val="5B8E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40080" y="5852160"/>
            <a:ext cx="640080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200" b="1">
                <a:solidFill>
                  <a:srgbClr val="FFFFFF"/>
                </a:solidFill>
                <a:latin typeface="Inter"/>
              </a:rPr>
              <a:t>5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554480" y="5852160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700" b="1">
                <a:solidFill>
                  <a:srgbClr val="FFFFFF"/>
                </a:solidFill>
                <a:latin typeface="Inter"/>
              </a:rPr>
              <a:t>Личная мотивация основателя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554480" y="6217920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>
                <a:solidFill>
                  <a:srgbClr val="F5F3ED"/>
                </a:solidFill>
                <a:latin typeface="Inter"/>
              </a:rPr>
              <a:t>Друг разбился на стройке. Это история, которая не отпустит.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336D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1828800"/>
            <a:ext cx="10972800" cy="1371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0" b="1">
                <a:solidFill>
                  <a:srgbClr val="FFFFFF"/>
                </a:solidFill>
                <a:latin typeface="Inter"/>
              </a:rPr>
              <a:t>Спасибо.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931920"/>
            <a:ext cx="1097280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2000" b="0">
                <a:solidFill>
                  <a:srgbClr val="F5F3ED"/>
                </a:solidFill>
                <a:latin typeface="Inter"/>
              </a:rPr>
              <a:t>ОГЛАССКО · Казань,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4754880"/>
            <a:ext cx="109728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800" b="1">
                <a:solidFill>
                  <a:srgbClr val="FFFFFF"/>
                </a:solidFill>
                <a:latin typeface="Inter"/>
              </a:rPr>
              <a:t>hello@oglassko.ru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5303520"/>
            <a:ext cx="109728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800" b="0">
                <a:solidFill>
                  <a:srgbClr val="F5F3ED"/>
                </a:solidFill>
                <a:latin typeface="Inter"/>
              </a:rPr>
              <a:t>oglassko.ru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603504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00" b="0">
                <a:solidFill>
                  <a:srgbClr val="5B8E96"/>
                </a:solidFill>
                <a:latin typeface="Inter"/>
              </a:rPr>
              <a:t>Готовы ответить на ваши вопросы.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3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640080" y="640080"/>
            <a:ext cx="2286000" cy="320040"/>
          </a:xfrm>
          <a:prstGeom prst="roundRect">
            <a:avLst>
              <a:gd name="adj" fmla="val 50000"/>
            </a:avLst>
          </a:prstGeom>
          <a:solidFill>
            <a:srgbClr val="1F43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25400" bIns="25400"/>
          <a:lstStyle/>
          <a:p>
            <a:pPr algn="ctr"/>
            <a:r>
              <a:rPr sz="1100" b="1">
                <a:solidFill>
                  <a:srgbClr val="F5F3ED"/>
                </a:solidFill>
                <a:latin typeface="Inter"/>
              </a:rPr>
              <a:t>КОМАНДА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097280"/>
            <a:ext cx="1097280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600" b="1">
                <a:solidFill>
                  <a:srgbClr val="0F1416"/>
                </a:solidFill>
                <a:latin typeface="Inter"/>
              </a:rPr>
              <a:t>Кто стоит за продуктом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40080" y="2286000"/>
            <a:ext cx="3566160" cy="32918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6350">
            <a:solidFill>
              <a:srgbClr val="EDE9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1920240" y="2606040"/>
            <a:ext cx="1005840" cy="1005840"/>
          </a:xfrm>
          <a:prstGeom prst="ellipse">
            <a:avLst/>
          </a:prstGeom>
          <a:solidFill>
            <a:srgbClr val="336D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920240" y="2606040"/>
            <a:ext cx="1005840" cy="10058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800" b="1">
                <a:solidFill>
                  <a:srgbClr val="FFFFFF"/>
                </a:solidFill>
                <a:latin typeface="Inter"/>
              </a:rPr>
              <a:t>ИО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3749039"/>
            <a:ext cx="30175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800" b="1">
                <a:solidFill>
                  <a:srgbClr val="0F1416"/>
                </a:solidFill>
                <a:latin typeface="Inter"/>
              </a:rPr>
              <a:t>Иван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4206240"/>
            <a:ext cx="30175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300" b="0">
                <a:solidFill>
                  <a:srgbClr val="336D76"/>
                </a:solidFill>
                <a:latin typeface="Inter"/>
              </a:rPr>
              <a:t>Основатель, разработчик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4617720"/>
            <a:ext cx="301752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200" b="0">
                <a:solidFill>
                  <a:srgbClr val="3A4548"/>
                </a:solidFill>
                <a:latin typeface="Inter"/>
              </a:rPr>
              <a:t>Архитектура продукта, алгоритмы распознавания, серверное ядро. Личная мотивация.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297680" y="2286000"/>
            <a:ext cx="3566160" cy="32918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6350">
            <a:solidFill>
              <a:srgbClr val="EDE9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5577840" y="2606040"/>
            <a:ext cx="1005840" cy="1005840"/>
          </a:xfrm>
          <a:prstGeom prst="ellipse">
            <a:avLst/>
          </a:prstGeom>
          <a:solidFill>
            <a:srgbClr val="336D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577840" y="2606040"/>
            <a:ext cx="1005840" cy="10058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800" b="1">
                <a:solidFill>
                  <a:srgbClr val="FFFFFF"/>
                </a:solidFill>
                <a:latin typeface="Inter"/>
              </a:rPr>
              <a:t>ХП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0" y="3749039"/>
            <a:ext cx="30175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800" b="1">
                <a:solidFill>
                  <a:srgbClr val="0F1416"/>
                </a:solidFill>
                <a:latin typeface="Inter"/>
              </a:rPr>
              <a:t>Хусейин А.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0" y="4206240"/>
            <a:ext cx="30175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300" b="0">
                <a:solidFill>
                  <a:srgbClr val="336D76"/>
                </a:solidFill>
                <a:latin typeface="Inter"/>
              </a:rPr>
              <a:t>Продукт, стратегия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0" y="4617720"/>
            <a:ext cx="301752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200" b="0">
                <a:solidFill>
                  <a:srgbClr val="3A4548"/>
                </a:solidFill>
                <a:latin typeface="Inter"/>
              </a:rPr>
              <a:t>Продуктовая стратегия, дизайн, B2B-маркетинг, развитие продаж.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7955279" y="2286000"/>
            <a:ext cx="3566160" cy="32918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6350">
            <a:solidFill>
              <a:srgbClr val="EDE9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9235439" y="2606040"/>
            <a:ext cx="1005840" cy="1005840"/>
          </a:xfrm>
          <a:prstGeom prst="ellipse">
            <a:avLst/>
          </a:prstGeom>
          <a:solidFill>
            <a:srgbClr val="336D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235439" y="2606040"/>
            <a:ext cx="1005840" cy="10058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800" b="1">
                <a:solidFill>
                  <a:srgbClr val="FFFFFF"/>
                </a:solidFill>
                <a:latin typeface="Inter"/>
              </a:rPr>
              <a:t>ЕП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29599" y="3749039"/>
            <a:ext cx="30175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800" b="1">
                <a:solidFill>
                  <a:srgbClr val="0F1416"/>
                </a:solidFill>
                <a:latin typeface="Inter"/>
              </a:rPr>
              <a:t>Евгения Ф. · Юлия К.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29599" y="4206240"/>
            <a:ext cx="30175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300" b="0">
                <a:solidFill>
                  <a:srgbClr val="336D76"/>
                </a:solidFill>
                <a:latin typeface="Inter"/>
              </a:rPr>
              <a:t>Программист (СПб) · Юрист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229599" y="4617720"/>
            <a:ext cx="301752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200" b="0">
                <a:solidFill>
                  <a:srgbClr val="3A4548"/>
                </a:solidFill>
                <a:latin typeface="Inter"/>
              </a:rPr>
              <a:t>Фронтенд и интерфейсы ЛК. Юридическое сопровождение, 152-ФЗ.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3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640080" y="640080"/>
            <a:ext cx="2286000" cy="320040"/>
          </a:xfrm>
          <a:prstGeom prst="roundRect">
            <a:avLst>
              <a:gd name="adj" fmla="val 50000"/>
            </a:avLst>
          </a:prstGeom>
          <a:solidFill>
            <a:srgbClr val="A839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25400" bIns="25400"/>
          <a:lstStyle/>
          <a:p>
            <a:pPr algn="ctr"/>
            <a:r>
              <a:rPr sz="1100" b="1">
                <a:solidFill>
                  <a:srgbClr val="FFFFFF"/>
                </a:solidFill>
                <a:latin typeface="Inter"/>
              </a:rPr>
              <a:t>ПРОБЛЕМА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097280"/>
            <a:ext cx="1097280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600" b="1">
                <a:solidFill>
                  <a:srgbClr val="0F1416"/>
                </a:solidFill>
                <a:latin typeface="Inter"/>
              </a:rPr>
              <a:t>На стройке гибнут люди и горят сроки -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737360"/>
            <a:ext cx="1097280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600" b="1">
                <a:solidFill>
                  <a:srgbClr val="336D76"/>
                </a:solidFill>
                <a:latin typeface="Inter"/>
              </a:rPr>
              <a:t>потому что некому смотреть.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" y="3108960"/>
            <a:ext cx="2697480" cy="27432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6350">
            <a:solidFill>
              <a:srgbClr val="EDE9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3383280"/>
            <a:ext cx="219456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600" b="1">
                <a:solidFill>
                  <a:srgbClr val="A8392A"/>
                </a:solidFill>
                <a:latin typeface="Inter"/>
              </a:rPr>
              <a:t>≈270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4114800"/>
            <a:ext cx="219456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>
                <a:solidFill>
                  <a:srgbClr val="8A9396"/>
                </a:solidFill>
                <a:latin typeface="Inter"/>
              </a:rPr>
              <a:t>СМЕРТЕЙ НА СТРОЙКАХ РФ В 2024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4663440"/>
            <a:ext cx="219456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>
                <a:solidFill>
                  <a:srgbClr val="3A4548"/>
                </a:solidFill>
                <a:latin typeface="Inter"/>
              </a:rPr>
              <a:t>Каждый случай - расследование, остановка работ, штраф до 500 000 ₽, репутационный удар.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520440" y="3108960"/>
            <a:ext cx="2697480" cy="27432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6350">
            <a:solidFill>
              <a:srgbClr val="EDE9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794760" y="3383280"/>
            <a:ext cx="219456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600" b="1">
                <a:solidFill>
                  <a:srgbClr val="A8392A"/>
                </a:solidFill>
                <a:latin typeface="Inter"/>
              </a:rPr>
              <a:t>15-25%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94760" y="4114800"/>
            <a:ext cx="219456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>
                <a:solidFill>
                  <a:srgbClr val="8A9396"/>
                </a:solidFill>
                <a:latin typeface="Inter"/>
              </a:rPr>
              <a:t>ВРЕМЕНИ - ПРОСТОЙ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794760" y="4663440"/>
            <a:ext cx="219456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>
                <a:solidFill>
                  <a:srgbClr val="3A4548"/>
                </a:solidFill>
                <a:latin typeface="Inter"/>
              </a:rPr>
              <a:t>Кран ищет плиты. Монтажник ждёт замены брака. Бригада курит. Никто не считает.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400800" y="3108960"/>
            <a:ext cx="2697480" cy="27432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6350">
            <a:solidFill>
              <a:srgbClr val="EDE9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675120" y="3383280"/>
            <a:ext cx="219456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600" b="1">
                <a:solidFill>
                  <a:srgbClr val="A8392A"/>
                </a:solidFill>
                <a:latin typeface="Inter"/>
              </a:rPr>
              <a:t>Часы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675120" y="4114800"/>
            <a:ext cx="219456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>
                <a:solidFill>
                  <a:srgbClr val="8A9396"/>
                </a:solidFill>
                <a:latin typeface="Inter"/>
              </a:rPr>
              <a:t>НА ПОИСК ДОКУМЕНТА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675120" y="4663440"/>
            <a:ext cx="219456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>
                <a:solidFill>
                  <a:srgbClr val="3A4548"/>
                </a:solidFill>
                <a:latin typeface="Inter"/>
              </a:rPr>
              <a:t>КС-2, КС-3, журналы входного контроля - всё на бумаге у прораба.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9281160" y="3108960"/>
            <a:ext cx="2697480" cy="27432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6350">
            <a:solidFill>
              <a:srgbClr val="EDE9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555480" y="3383280"/>
            <a:ext cx="219456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600" b="1">
                <a:solidFill>
                  <a:srgbClr val="A8392A"/>
                </a:solidFill>
                <a:latin typeface="Inter"/>
              </a:rPr>
              <a:t>0%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555480" y="4114800"/>
            <a:ext cx="219456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>
                <a:solidFill>
                  <a:srgbClr val="8A9396"/>
                </a:solidFill>
                <a:latin typeface="Inter"/>
              </a:rPr>
              <a:t>ПРОЗРАЧНОСТИ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555480" y="4663440"/>
            <a:ext cx="219456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>
                <a:solidFill>
                  <a:srgbClr val="3A4548"/>
                </a:solidFill>
                <a:latin typeface="Inter"/>
              </a:rPr>
              <a:t>Заказчик стройки получает отчёт прораба. Узнаёт о проблемах когда сорваны сроки.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F43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640080" y="640080"/>
            <a:ext cx="2286000" cy="320040"/>
          </a:xfrm>
          <a:prstGeom prst="roundRect">
            <a:avLst>
              <a:gd name="adj" fmla="val 50000"/>
            </a:avLst>
          </a:prstGeom>
          <a:solidFill>
            <a:srgbClr val="5B8E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25400" bIns="25400"/>
          <a:lstStyle/>
          <a:p>
            <a:pPr algn="ctr"/>
            <a:r>
              <a:rPr sz="1100" b="1">
                <a:solidFill>
                  <a:srgbClr val="FFFFFF"/>
                </a:solidFill>
                <a:latin typeface="Inter"/>
              </a:rPr>
              <a:t>РЕШЕНИЕ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097280"/>
            <a:ext cx="1097280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4200" b="1">
                <a:solidFill>
                  <a:srgbClr val="FFFFFF"/>
                </a:solidFill>
                <a:latin typeface="Inter"/>
              </a:rPr>
              <a:t>Один продукт. Вся стройка.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828800"/>
            <a:ext cx="1097280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4200" b="1">
                <a:solidFill>
                  <a:srgbClr val="5B8E96"/>
                </a:solidFill>
                <a:latin typeface="Inter"/>
              </a:rPr>
              <a:t>Через ваши камеры.</a:t>
            </a:r>
          </a:p>
        </p:txBody>
      </p:sp>
      <p:sp>
        <p:nvSpPr>
          <p:cNvPr id="6" name="Oval 5"/>
          <p:cNvSpPr/>
          <p:nvPr/>
        </p:nvSpPr>
        <p:spPr>
          <a:xfrm>
            <a:off x="640080" y="3154680"/>
            <a:ext cx="228600" cy="228600"/>
          </a:xfrm>
          <a:prstGeom prst="ellipse">
            <a:avLst/>
          </a:prstGeom>
          <a:solidFill>
            <a:srgbClr val="5B8E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97280" y="3017520"/>
            <a:ext cx="1051560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800" b="1">
                <a:solidFill>
                  <a:srgbClr val="FFFFFF"/>
                </a:solidFill>
                <a:latin typeface="Inter"/>
              </a:rPr>
              <a:t>Подключение к RTSP за один день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3383280"/>
            <a:ext cx="10515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>
                <a:solidFill>
                  <a:srgbClr val="F5F3ED"/>
                </a:solidFill>
                <a:latin typeface="Inter"/>
              </a:rPr>
              <a:t>Никаких новых камер. Никакого сервера на объекте.</a:t>
            </a:r>
          </a:p>
        </p:txBody>
      </p:sp>
      <p:sp>
        <p:nvSpPr>
          <p:cNvPr id="9" name="Oval 8"/>
          <p:cNvSpPr/>
          <p:nvPr/>
        </p:nvSpPr>
        <p:spPr>
          <a:xfrm>
            <a:off x="640080" y="3931920"/>
            <a:ext cx="228600" cy="228600"/>
          </a:xfrm>
          <a:prstGeom prst="ellipse">
            <a:avLst/>
          </a:prstGeom>
          <a:solidFill>
            <a:srgbClr val="5B8E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3794760"/>
            <a:ext cx="1051560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800" b="1">
                <a:solidFill>
                  <a:srgbClr val="FFFFFF"/>
                </a:solidFill>
                <a:latin typeface="Inter"/>
              </a:rPr>
              <a:t>Edge + Cloud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97280" y="4160520"/>
            <a:ext cx="10515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>
                <a:solidFill>
                  <a:srgbClr val="F5F3ED"/>
                </a:solidFill>
                <a:latin typeface="Inter"/>
              </a:rPr>
              <a:t>Модель работает локально. При обрыве связи аналитика не останавливается.</a:t>
            </a:r>
          </a:p>
        </p:txBody>
      </p:sp>
      <p:sp>
        <p:nvSpPr>
          <p:cNvPr id="12" name="Oval 11"/>
          <p:cNvSpPr/>
          <p:nvPr/>
        </p:nvSpPr>
        <p:spPr>
          <a:xfrm>
            <a:off x="640080" y="4709160"/>
            <a:ext cx="228600" cy="228600"/>
          </a:xfrm>
          <a:prstGeom prst="ellipse">
            <a:avLst/>
          </a:prstGeom>
          <a:solidFill>
            <a:srgbClr val="5B8E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97280" y="4572000"/>
            <a:ext cx="1051560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800" b="1">
                <a:solidFill>
                  <a:srgbClr val="FFFFFF"/>
                </a:solidFill>
                <a:latin typeface="Inter"/>
              </a:rPr>
              <a:t>Своя обученная модель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97280" y="4937760"/>
            <a:ext cx="10515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>
                <a:solidFill>
                  <a:srgbClr val="F5F3ED"/>
                </a:solidFill>
                <a:latin typeface="Inter"/>
              </a:rPr>
              <a:t>YOLOv8 дообученная под действия на стройке. Меньше ложных срабатываний.</a:t>
            </a:r>
          </a:p>
        </p:txBody>
      </p:sp>
      <p:sp>
        <p:nvSpPr>
          <p:cNvPr id="15" name="Oval 14"/>
          <p:cNvSpPr/>
          <p:nvPr/>
        </p:nvSpPr>
        <p:spPr>
          <a:xfrm>
            <a:off x="640080" y="5486400"/>
            <a:ext cx="228600" cy="228600"/>
          </a:xfrm>
          <a:prstGeom prst="ellipse">
            <a:avLst/>
          </a:prstGeom>
          <a:solidFill>
            <a:srgbClr val="5B8E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97280" y="5349240"/>
            <a:ext cx="1051560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800" b="1">
                <a:solidFill>
                  <a:srgbClr val="FFFFFF"/>
                </a:solidFill>
                <a:latin typeface="Inter"/>
              </a:rPr>
              <a:t>Лицензия по модели Касперского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97280" y="5715000"/>
            <a:ext cx="10515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>
                <a:solidFill>
                  <a:srgbClr val="F5F3ED"/>
                </a:solidFill>
                <a:latin typeface="Inter"/>
              </a:rPr>
              <a:t>Учётные записи + ключи активации с истечением. Полный контроль доступа.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3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640080" y="640080"/>
            <a:ext cx="2286000" cy="320040"/>
          </a:xfrm>
          <a:prstGeom prst="roundRect">
            <a:avLst>
              <a:gd name="adj" fmla="val 50000"/>
            </a:avLst>
          </a:prstGeom>
          <a:solidFill>
            <a:srgbClr val="1F43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25400" bIns="25400"/>
          <a:lstStyle/>
          <a:p>
            <a:pPr algn="ctr"/>
            <a:r>
              <a:rPr sz="1100" b="1">
                <a:solidFill>
                  <a:srgbClr val="F5F3ED"/>
                </a:solidFill>
                <a:latin typeface="Inter"/>
              </a:rPr>
              <a:t>ЦЕЛЕВАЯ АУДИТОРИЯ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097280"/>
            <a:ext cx="1097280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600" b="1">
                <a:solidFill>
                  <a:srgbClr val="0F1416"/>
                </a:solidFill>
                <a:latin typeface="Inter"/>
              </a:rPr>
              <a:t>Кто платит за безопасность стройки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40080" y="2286000"/>
            <a:ext cx="2697480" cy="41148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6350">
            <a:solidFill>
              <a:srgbClr val="EDE9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914400" y="2514600"/>
            <a:ext cx="457200" cy="457200"/>
          </a:xfrm>
          <a:prstGeom prst="rect">
            <a:avLst/>
          </a:prstGeom>
          <a:solidFill>
            <a:srgbClr val="336D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514600"/>
            <a:ext cx="45720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Inter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3108960"/>
            <a:ext cx="219456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600" b="1">
                <a:solidFill>
                  <a:srgbClr val="0F1416"/>
                </a:solidFill>
                <a:latin typeface="Inter"/>
              </a:rPr>
              <a:t>Генподрядчики среднего размера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4114800"/>
            <a:ext cx="219456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0">
                <a:solidFill>
                  <a:srgbClr val="3A4548"/>
                </a:solidFill>
                <a:latin typeface="Inter"/>
              </a:rPr>
              <a:t>200 млн - 2 млрд ₽/год выручки</a:t>
            </a:r>
          </a:p>
          <a:p>
            <a:pPr algn="l"/>
            <a:r>
              <a:rPr sz="1100" b="0">
                <a:solidFill>
                  <a:srgbClr val="3A4548"/>
                </a:solidFill>
                <a:latin typeface="Inter"/>
              </a:rPr>
              <a:t>2-10 объектов одновременно</a:t>
            </a:r>
          </a:p>
          <a:p>
            <a:pPr algn="l"/>
            <a:r>
              <a:rPr sz="1100" b="0">
                <a:solidFill>
                  <a:srgbClr val="3A4548"/>
                </a:solidFill>
                <a:latin typeface="Inter"/>
              </a:rPr>
              <a:t>800-1500 компаний в РФ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5486400"/>
            <a:ext cx="219456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0">
                <a:solidFill>
                  <a:srgbClr val="336D76"/>
                </a:solidFill>
                <a:latin typeface="Inter"/>
              </a:rPr>
              <a:t>ЛПР: главный инженер, директор по охране труда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520439" y="2286000"/>
            <a:ext cx="2697480" cy="41148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6350">
            <a:solidFill>
              <a:srgbClr val="EDE9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794759" y="2514600"/>
            <a:ext cx="457200" cy="457200"/>
          </a:xfrm>
          <a:prstGeom prst="rect">
            <a:avLst/>
          </a:prstGeom>
          <a:solidFill>
            <a:srgbClr val="336D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794759" y="2514600"/>
            <a:ext cx="45720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Inter"/>
              </a:rP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794759" y="3108960"/>
            <a:ext cx="219456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600" b="1">
                <a:solidFill>
                  <a:srgbClr val="0F1416"/>
                </a:solidFill>
                <a:latin typeface="Inter"/>
              </a:rPr>
              <a:t>Крупные застройщики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794759" y="4114800"/>
            <a:ext cx="219456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0">
                <a:solidFill>
                  <a:srgbClr val="3A4548"/>
                </a:solidFill>
                <a:latin typeface="Inter"/>
              </a:rPr>
              <a:t>от 5 млрд ₽/год выручки</a:t>
            </a:r>
          </a:p>
          <a:p>
            <a:pPr algn="l"/>
            <a:r>
              <a:rPr sz="1100" b="0">
                <a:solidFill>
                  <a:srgbClr val="3A4548"/>
                </a:solidFill>
                <a:latin typeface="Inter"/>
              </a:rPr>
              <a:t>Десятки объектов</a:t>
            </a:r>
          </a:p>
          <a:p>
            <a:pPr algn="l"/>
            <a:r>
              <a:rPr sz="1100" b="0">
                <a:solidFill>
                  <a:srgbClr val="3A4548"/>
                </a:solidFill>
                <a:latin typeface="Inter"/>
              </a:rPr>
              <a:t>200-400 компаний в РФ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794759" y="5486400"/>
            <a:ext cx="219456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0">
                <a:solidFill>
                  <a:srgbClr val="336D76"/>
                </a:solidFill>
                <a:latin typeface="Inter"/>
              </a:rPr>
              <a:t>ЛПР: директор по строительству, IT-директор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400800" y="2286000"/>
            <a:ext cx="2697480" cy="41148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6350">
            <a:solidFill>
              <a:srgbClr val="EDE9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675120" y="2514600"/>
            <a:ext cx="457200" cy="457200"/>
          </a:xfrm>
          <a:prstGeom prst="rect">
            <a:avLst/>
          </a:prstGeom>
          <a:solidFill>
            <a:srgbClr val="336D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675120" y="2514600"/>
            <a:ext cx="45720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Inter"/>
              </a:rPr>
              <a:t>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675120" y="3108960"/>
            <a:ext cx="219456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600" b="1">
                <a:solidFill>
                  <a:srgbClr val="0F1416"/>
                </a:solidFill>
                <a:latin typeface="Inter"/>
              </a:rPr>
              <a:t>Заказчик и тех-надзор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675120" y="4114800"/>
            <a:ext cx="219456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0">
                <a:solidFill>
                  <a:srgbClr val="3A4548"/>
                </a:solidFill>
                <a:latin typeface="Inter"/>
              </a:rPr>
              <a:t>Хочет контроля над генподрядчиком</a:t>
            </a:r>
          </a:p>
          <a:p>
            <a:pPr algn="l"/>
            <a:r>
              <a:rPr sz="1100" b="0">
                <a:solidFill>
                  <a:srgbClr val="3A4548"/>
                </a:solidFill>
                <a:latin typeface="Inter"/>
              </a:rPr>
              <a:t>Инвестор стройки</a:t>
            </a:r>
          </a:p>
          <a:p>
            <a:pPr algn="l"/>
            <a:r>
              <a:rPr sz="1100" b="0">
                <a:solidFill>
                  <a:srgbClr val="3A4548"/>
                </a:solidFill>
                <a:latin typeface="Inter"/>
              </a:rPr>
              <a:t>Частные и государственные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75120" y="5486400"/>
            <a:ext cx="219456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0">
                <a:solidFill>
                  <a:srgbClr val="336D76"/>
                </a:solidFill>
                <a:latin typeface="Inter"/>
              </a:rPr>
              <a:t>ЛПР: руководитель тех-надзора, заказчик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9281159" y="2286000"/>
            <a:ext cx="2697480" cy="41148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6350">
            <a:solidFill>
              <a:srgbClr val="EDE9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9555479" y="2514600"/>
            <a:ext cx="457200" cy="457200"/>
          </a:xfrm>
          <a:prstGeom prst="rect">
            <a:avLst/>
          </a:prstGeom>
          <a:solidFill>
            <a:srgbClr val="336D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555479" y="2514600"/>
            <a:ext cx="45720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Inter"/>
              </a:rPr>
              <a:t>4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555479" y="3108960"/>
            <a:ext cx="219456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600" b="1">
                <a:solidFill>
                  <a:srgbClr val="0F1416"/>
                </a:solidFill>
                <a:latin typeface="Inter"/>
              </a:rPr>
              <a:t>Производства и склады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555479" y="4114800"/>
            <a:ext cx="219456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0">
                <a:solidFill>
                  <a:srgbClr val="3A4548"/>
                </a:solidFill>
                <a:latin typeface="Inter"/>
              </a:rPr>
              <a:t>На перспективу - те же боли</a:t>
            </a:r>
          </a:p>
          <a:p>
            <a:pPr algn="l"/>
            <a:r>
              <a:rPr sz="1100" b="0">
                <a:solidFill>
                  <a:srgbClr val="3A4548"/>
                </a:solidFill>
                <a:latin typeface="Inter"/>
              </a:rPr>
              <a:t>Другой рынок, другие правила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555479" y="5486400"/>
            <a:ext cx="219456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0">
                <a:solidFill>
                  <a:srgbClr val="336D76"/>
                </a:solidFill>
                <a:latin typeface="Inter"/>
              </a:rPr>
              <a:t>Расширение через 18+ месяцев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3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640080" y="640080"/>
            <a:ext cx="2286000" cy="320040"/>
          </a:xfrm>
          <a:prstGeom prst="roundRect">
            <a:avLst>
              <a:gd name="adj" fmla="val 50000"/>
            </a:avLst>
          </a:prstGeom>
          <a:solidFill>
            <a:srgbClr val="1F43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25400" bIns="25400"/>
          <a:lstStyle/>
          <a:p>
            <a:pPr algn="ctr"/>
            <a:r>
              <a:rPr sz="1100" b="1">
                <a:solidFill>
                  <a:srgbClr val="F5F3ED"/>
                </a:solidFill>
                <a:latin typeface="Inter"/>
              </a:rPr>
              <a:t>КОНКУРЕНТЫ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097280"/>
            <a:ext cx="1097280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600" b="1">
                <a:solidFill>
                  <a:srgbClr val="0F1416"/>
                </a:solidFill>
                <a:latin typeface="Inter"/>
              </a:rPr>
              <a:t>Рынок есть. Свободного места - много.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40080" y="2286000"/>
            <a:ext cx="5440680" cy="19202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6350">
            <a:solidFill>
              <a:srgbClr val="EDE9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05840" y="2560320"/>
            <a:ext cx="45720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800" b="1">
                <a:solidFill>
                  <a:srgbClr val="0F1416"/>
                </a:solidFill>
                <a:latin typeface="Inter"/>
              </a:rPr>
              <a:t>Умный глаз (smarttool.ai)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5840" y="3108960"/>
            <a:ext cx="45720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>
                <a:solidFill>
                  <a:srgbClr val="3A4548"/>
                </a:solidFill>
                <a:latin typeface="Inter"/>
              </a:rPr>
              <a:t>Только СИЗ-распознавание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5840" y="3657600"/>
            <a:ext cx="4572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1">
                <a:solidFill>
                  <a:srgbClr val="336D76"/>
                </a:solidFill>
                <a:latin typeface="Inter"/>
              </a:rPr>
              <a:t>150-250 тыс ₽/мес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63640" y="2286000"/>
            <a:ext cx="5440680" cy="19202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6350">
            <a:solidFill>
              <a:srgbClr val="EDE9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629400" y="2560320"/>
            <a:ext cx="45720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800" b="1">
                <a:solidFill>
                  <a:srgbClr val="0F1416"/>
                </a:solidFill>
                <a:latin typeface="Inter"/>
              </a:rPr>
              <a:t>НТЕХЛАБ / VisionLabs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29400" y="3108960"/>
            <a:ext cx="45720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>
                <a:solidFill>
                  <a:srgbClr val="3A4548"/>
                </a:solidFill>
                <a:latin typeface="Inter"/>
              </a:rPr>
              <a:t>Биометрия и СИЗ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629400" y="3657600"/>
            <a:ext cx="4572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1">
                <a:solidFill>
                  <a:srgbClr val="336D76"/>
                </a:solidFill>
                <a:latin typeface="Inter"/>
              </a:rPr>
              <a:t>200-400 тыс ₽/мес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40080" y="4480560"/>
            <a:ext cx="5440680" cy="19202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6350">
            <a:solidFill>
              <a:srgbClr val="EDE9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005840" y="4754880"/>
            <a:ext cx="45720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800" b="1">
                <a:solidFill>
                  <a:srgbClr val="0F1416"/>
                </a:solidFill>
                <a:latin typeface="Inter"/>
              </a:rPr>
              <a:t>iVideon Construction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05840" y="5303520"/>
            <a:ext cx="45720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>
                <a:solidFill>
                  <a:srgbClr val="3A4548"/>
                </a:solidFill>
                <a:latin typeface="Inter"/>
              </a:rPr>
              <a:t>В основном видеонаблюдение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05840" y="5852160"/>
            <a:ext cx="4572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1">
                <a:solidFill>
                  <a:srgbClr val="336D76"/>
                </a:solidFill>
                <a:latin typeface="Inter"/>
              </a:rPr>
              <a:t>50-100 тыс ₽/мес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263640" y="4480560"/>
            <a:ext cx="5440680" cy="19202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6350">
            <a:solidFill>
              <a:srgbClr val="EDE9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629400" y="4754880"/>
            <a:ext cx="45720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800" b="1">
                <a:solidFill>
                  <a:srgbClr val="0F1416"/>
                </a:solidFill>
                <a:latin typeface="Inter"/>
              </a:rPr>
              <a:t>Buildots (Израиль)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629400" y="5303520"/>
            <a:ext cx="45720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>
                <a:solidFill>
                  <a:srgbClr val="3A4548"/>
                </a:solidFill>
                <a:latin typeface="Inter"/>
              </a:rPr>
              <a:t>BIM-сравнение, нет в РФ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629400" y="5852160"/>
            <a:ext cx="4572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1">
                <a:solidFill>
                  <a:srgbClr val="336D76"/>
                </a:solidFill>
                <a:latin typeface="Inter"/>
              </a:rPr>
              <a:t>от 1 млн ₽/мес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336D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640080" y="640080"/>
            <a:ext cx="2286000" cy="320040"/>
          </a:xfrm>
          <a:prstGeom prst="roundRect">
            <a:avLst>
              <a:gd name="adj" fmla="val 50000"/>
            </a:avLst>
          </a:prstGeom>
          <a:solidFill>
            <a:srgbClr val="F5F3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25400" bIns="25400"/>
          <a:lstStyle/>
          <a:p>
            <a:pPr algn="ctr"/>
            <a:r>
              <a:rPr sz="1100" b="1">
                <a:solidFill>
                  <a:srgbClr val="1F4347"/>
                </a:solidFill>
                <a:latin typeface="Inter"/>
              </a:rPr>
              <a:t>ПОЧЕМУ ВЫБИРАЮТ НАС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097280"/>
            <a:ext cx="1097280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600" b="1">
                <a:solidFill>
                  <a:srgbClr val="FFFFFF"/>
                </a:solidFill>
                <a:latin typeface="Inter"/>
              </a:rPr>
              <a:t>Конкурентные преимущества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40080" y="2377440"/>
            <a:ext cx="5440680" cy="1737360"/>
          </a:xfrm>
          <a:prstGeom prst="roundRect">
            <a:avLst>
              <a:gd name="adj" fmla="val 8000"/>
            </a:avLst>
          </a:prstGeom>
          <a:solidFill>
            <a:srgbClr val="F5F3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05840" y="2651760"/>
            <a:ext cx="475488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2000" b="1">
                <a:solidFill>
                  <a:srgbClr val="1F4347"/>
                </a:solidFill>
                <a:latin typeface="Inter"/>
              </a:rPr>
              <a:t>Один продукт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5840" y="3291840"/>
            <a:ext cx="475488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>
                <a:solidFill>
                  <a:srgbClr val="3A4548"/>
                </a:solidFill>
                <a:latin typeface="Inter"/>
              </a:rPr>
              <a:t>Вся стройка в одном дашборде. Конкуренты дают одну функцию - СИЗ или BIM или документы.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63640" y="2377440"/>
            <a:ext cx="5440680" cy="1737360"/>
          </a:xfrm>
          <a:prstGeom prst="roundRect">
            <a:avLst>
              <a:gd name="adj" fmla="val 8000"/>
            </a:avLst>
          </a:prstGeom>
          <a:solidFill>
            <a:srgbClr val="F5F3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629400" y="2651760"/>
            <a:ext cx="475488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2000" b="1">
                <a:solidFill>
                  <a:srgbClr val="1F4347"/>
                </a:solidFill>
                <a:latin typeface="Inter"/>
              </a:rPr>
              <a:t>Готовое ядро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29400" y="3291840"/>
            <a:ext cx="475488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>
                <a:solidFill>
                  <a:srgbClr val="3A4548"/>
                </a:solidFill>
                <a:latin typeface="Inter"/>
              </a:rPr>
              <a:t>Платформа работает уже сегодня. Время до пилота - 1-2 месяца, а не год.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40080" y="4389120"/>
            <a:ext cx="5440680" cy="1737360"/>
          </a:xfrm>
          <a:prstGeom prst="roundRect">
            <a:avLst>
              <a:gd name="adj" fmla="val 8000"/>
            </a:avLst>
          </a:prstGeom>
          <a:solidFill>
            <a:srgbClr val="F5F3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05840" y="4663440"/>
            <a:ext cx="475488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2000" b="1">
                <a:solidFill>
                  <a:srgbClr val="1F4347"/>
                </a:solidFill>
                <a:latin typeface="Inter"/>
              </a:rPr>
              <a:t>Цена ниже рынка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05840" y="5303520"/>
            <a:ext cx="475488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>
                <a:solidFill>
                  <a:srgbClr val="3A4548"/>
                </a:solidFill>
                <a:latin typeface="Inter"/>
              </a:rPr>
              <a:t>От 50 тыс ₽/мес за объект. У конкурентов - от 150 тыс.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263640" y="4389120"/>
            <a:ext cx="5440680" cy="1737360"/>
          </a:xfrm>
          <a:prstGeom prst="roundRect">
            <a:avLst>
              <a:gd name="adj" fmla="val 8000"/>
            </a:avLst>
          </a:prstGeom>
          <a:solidFill>
            <a:srgbClr val="F5F3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629400" y="4663440"/>
            <a:ext cx="475488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2000" b="1">
                <a:solidFill>
                  <a:srgbClr val="1F4347"/>
                </a:solidFill>
                <a:latin typeface="Inter"/>
              </a:rPr>
              <a:t>Российская юрисдикция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629400" y="5303520"/>
            <a:ext cx="475488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>
                <a:solidFill>
                  <a:srgbClr val="3A4548"/>
                </a:solidFill>
                <a:latin typeface="Inter"/>
              </a:rPr>
              <a:t>Импортозамещение. Серверы в РФ. Готовность к реестру отечественного ПО.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0080" y="640080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Inter"/>
              </a:rPr>
              <a:t>УТП: «Подключаем к камерам которые у вас уже стоят, за неделю превращаем их в систему управления стройкой».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3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640080" y="640080"/>
            <a:ext cx="2286000" cy="320040"/>
          </a:xfrm>
          <a:prstGeom prst="roundRect">
            <a:avLst>
              <a:gd name="adj" fmla="val 50000"/>
            </a:avLst>
          </a:prstGeom>
          <a:solidFill>
            <a:srgbClr val="1F43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25400" bIns="25400"/>
          <a:lstStyle/>
          <a:p>
            <a:pPr algn="ctr"/>
            <a:r>
              <a:rPr sz="1100" b="1">
                <a:solidFill>
                  <a:srgbClr val="F5F3ED"/>
                </a:solidFill>
                <a:latin typeface="Inter"/>
              </a:rPr>
              <a:t>МАРКЕТИНГ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097280"/>
            <a:ext cx="1097280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600" b="1">
                <a:solidFill>
                  <a:srgbClr val="0F1416"/>
                </a:solidFill>
                <a:latin typeface="Inter"/>
              </a:rPr>
              <a:t>Как мы доходим до клиента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286000"/>
            <a:ext cx="5486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800" b="1">
                <a:solidFill>
                  <a:srgbClr val="336D76"/>
                </a:solidFill>
                <a:latin typeface="Inter"/>
              </a:rPr>
              <a:t>Каналы продвижения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834640"/>
            <a:ext cx="5486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00" b="0">
                <a:solidFill>
                  <a:srgbClr val="3A4548"/>
                </a:solidFill>
                <a:latin typeface="Inter"/>
              </a:rPr>
              <a:t>·  Отраслевые мероприятия (Большая Казань, BUILD UP, Стройсиб)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3291840"/>
            <a:ext cx="5486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00" b="0">
                <a:solidFill>
                  <a:srgbClr val="3A4548"/>
                </a:solidFill>
                <a:latin typeface="Inter"/>
              </a:rPr>
              <a:t>·  Telegram-каналы стройки (Стройка.ру, Профстрой)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3749039"/>
            <a:ext cx="5486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00" b="0">
                <a:solidFill>
                  <a:srgbClr val="3A4548"/>
                </a:solidFill>
                <a:latin typeface="Inter"/>
              </a:rPr>
              <a:t>·  Партнёрство с проектировщиками и BIM-консультантами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4206240"/>
            <a:ext cx="5486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00" b="0">
                <a:solidFill>
                  <a:srgbClr val="3A4548"/>
                </a:solidFill>
                <a:latin typeface="Inter"/>
              </a:rPr>
              <a:t>·  Кейсы пилотов (Большая Казань - первая витрина)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4663440"/>
            <a:ext cx="5486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00" b="0">
                <a:solidFill>
                  <a:srgbClr val="3A4548"/>
                </a:solidFill>
                <a:latin typeface="Inter"/>
              </a:rPr>
              <a:t>·  Тендерные площадки (ЕИС, B2B-Center)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5120640"/>
            <a:ext cx="5486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00" b="0">
                <a:solidFill>
                  <a:srgbClr val="3A4548"/>
                </a:solidFill>
                <a:latin typeface="Inter"/>
              </a:rPr>
              <a:t>·  LinkedIn / Хабр для технической ЦА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583680" y="2286000"/>
            <a:ext cx="4983480" cy="4114800"/>
          </a:xfrm>
          <a:prstGeom prst="roundRect">
            <a:avLst>
              <a:gd name="adj" fmla="val 8000"/>
            </a:avLst>
          </a:prstGeom>
          <a:solidFill>
            <a:srgbClr val="1F43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858000" y="2560320"/>
            <a:ext cx="43891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1">
                <a:solidFill>
                  <a:srgbClr val="F5F3ED"/>
                </a:solidFill>
                <a:latin typeface="Inter"/>
              </a:rPr>
              <a:t>ЭКОНОМИКА ПРИВЛЕЧЕНИЯ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8000" y="3108960"/>
            <a:ext cx="438912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200" b="1">
                <a:solidFill>
                  <a:srgbClr val="FFFFFF"/>
                </a:solidFill>
                <a:latin typeface="Inter"/>
              </a:rPr>
              <a:t>≈25 000 ₽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58000" y="3749039"/>
            <a:ext cx="43891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0">
                <a:solidFill>
                  <a:srgbClr val="5B8E96"/>
                </a:solidFill>
                <a:latin typeface="Inter"/>
              </a:rPr>
              <a:t>Стоимость привлечения клиента (CAC)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58000" y="4389120"/>
            <a:ext cx="438912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  <a:latin typeface="Inter"/>
              </a:rPr>
              <a:t>120 000 ₽/мес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858000" y="5029200"/>
            <a:ext cx="43891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0">
                <a:solidFill>
                  <a:srgbClr val="5B8E96"/>
                </a:solidFill>
                <a:latin typeface="Inter"/>
              </a:rPr>
              <a:t>Средний LTV в первый год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858000" y="5577840"/>
            <a:ext cx="438912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2800" b="1">
                <a:solidFill>
                  <a:srgbClr val="5B8E96"/>
                </a:solidFill>
                <a:latin typeface="Inter"/>
              </a:rPr>
              <a:t>× 14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58000" y="6126480"/>
            <a:ext cx="43891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0">
                <a:solidFill>
                  <a:srgbClr val="5B8E96"/>
                </a:solidFill>
                <a:latin typeface="Inter"/>
              </a:rPr>
              <a:t>LTV / CAC за 24 месяца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3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640080" y="640080"/>
            <a:ext cx="2286000" cy="320040"/>
          </a:xfrm>
          <a:prstGeom prst="roundRect">
            <a:avLst>
              <a:gd name="adj" fmla="val 50000"/>
            </a:avLst>
          </a:prstGeom>
          <a:solidFill>
            <a:srgbClr val="1F43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25400" bIns="25400"/>
          <a:lstStyle/>
          <a:p>
            <a:pPr algn="ctr"/>
            <a:r>
              <a:rPr sz="1100" b="1">
                <a:solidFill>
                  <a:srgbClr val="F5F3ED"/>
                </a:solidFill>
                <a:latin typeface="Inter"/>
              </a:rPr>
              <a:t>ПРОДАЖИ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097280"/>
            <a:ext cx="1097280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600" b="1">
                <a:solidFill>
                  <a:srgbClr val="0F1416"/>
                </a:solidFill>
                <a:latin typeface="Inter"/>
              </a:rPr>
              <a:t>От первого касания до подписи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40080" y="2377440"/>
            <a:ext cx="2103120" cy="1280160"/>
          </a:xfrm>
          <a:prstGeom prst="roundRect">
            <a:avLst>
              <a:gd name="adj" fmla="val 8000"/>
            </a:avLst>
          </a:prstGeom>
          <a:solidFill>
            <a:srgbClr val="336D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2514600"/>
            <a:ext cx="21031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Inter"/>
              </a:rPr>
              <a:t>Контакт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3017520"/>
            <a:ext cx="21031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2200" b="1">
                <a:solidFill>
                  <a:srgbClr val="F5F3ED"/>
                </a:solidFill>
                <a:latin typeface="Inter"/>
              </a:rPr>
              <a:t>100%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880360" y="2377440"/>
            <a:ext cx="2103120" cy="1280160"/>
          </a:xfrm>
          <a:prstGeom prst="roundRect">
            <a:avLst>
              <a:gd name="adj" fmla="val 8000"/>
            </a:avLst>
          </a:prstGeom>
          <a:solidFill>
            <a:srgbClr val="336D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880360" y="2514600"/>
            <a:ext cx="21031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Inter"/>
              </a:rPr>
              <a:t>Демо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880360" y="3017520"/>
            <a:ext cx="21031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2200" b="1">
                <a:solidFill>
                  <a:srgbClr val="F5F3ED"/>
                </a:solidFill>
                <a:latin typeface="Inter"/>
              </a:rPr>
              <a:t>40%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120640" y="2377440"/>
            <a:ext cx="2103120" cy="1280160"/>
          </a:xfrm>
          <a:prstGeom prst="roundRect">
            <a:avLst>
              <a:gd name="adj" fmla="val 8000"/>
            </a:avLst>
          </a:prstGeom>
          <a:solidFill>
            <a:srgbClr val="336D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120640" y="2514600"/>
            <a:ext cx="21031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Inter"/>
              </a:rPr>
              <a:t>Пилот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20640" y="3017520"/>
            <a:ext cx="21031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2200" b="1">
                <a:solidFill>
                  <a:srgbClr val="F5F3ED"/>
                </a:solidFill>
                <a:latin typeface="Inter"/>
              </a:rPr>
              <a:t>20%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360920" y="2377440"/>
            <a:ext cx="2103120" cy="1280160"/>
          </a:xfrm>
          <a:prstGeom prst="roundRect">
            <a:avLst>
              <a:gd name="adj" fmla="val 8000"/>
            </a:avLst>
          </a:prstGeom>
          <a:solidFill>
            <a:srgbClr val="1F43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360920" y="2514600"/>
            <a:ext cx="21031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Inter"/>
              </a:rPr>
              <a:t>Договор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60920" y="3017520"/>
            <a:ext cx="21031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2200" b="1">
                <a:solidFill>
                  <a:srgbClr val="F5F3ED"/>
                </a:solidFill>
                <a:latin typeface="Inter"/>
              </a:rPr>
              <a:t>12%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9601200" y="2377440"/>
            <a:ext cx="2103120" cy="1280160"/>
          </a:xfrm>
          <a:prstGeom prst="roundRect">
            <a:avLst>
              <a:gd name="adj" fmla="val 8000"/>
            </a:avLst>
          </a:prstGeom>
          <a:solidFill>
            <a:srgbClr val="1F43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601200" y="2514600"/>
            <a:ext cx="21031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Inter"/>
              </a:rPr>
              <a:t>Подписка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601200" y="3017520"/>
            <a:ext cx="21031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2200" b="1">
                <a:solidFill>
                  <a:srgbClr val="F5F3ED"/>
                </a:solidFill>
                <a:latin typeface="Inter"/>
              </a:rPr>
              <a:t>10%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0080" y="4114800"/>
            <a:ext cx="54864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00" b="0">
                <a:solidFill>
                  <a:srgbClr val="8A9396"/>
                </a:solidFill>
                <a:latin typeface="Inter"/>
              </a:rPr>
              <a:t>Средний чек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0080" y="4480560"/>
            <a:ext cx="548640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600" b="1">
                <a:solidFill>
                  <a:srgbClr val="336D76"/>
                </a:solidFill>
                <a:latin typeface="Inter"/>
              </a:rPr>
              <a:t>70 000 ₽/мес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0080" y="5303520"/>
            <a:ext cx="5486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>
                <a:solidFill>
                  <a:srgbClr val="3A4548"/>
                </a:solidFill>
                <a:latin typeface="Inter"/>
              </a:rPr>
              <a:t>Тариф «Стандарт», 1 объект до 30 камер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00800" y="4114800"/>
            <a:ext cx="54864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400" b="0">
                <a:solidFill>
                  <a:srgbClr val="8A9396"/>
                </a:solidFill>
                <a:latin typeface="Inter"/>
              </a:rPr>
              <a:t>Цикл сделки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00800" y="4480560"/>
            <a:ext cx="548640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600" b="1">
                <a:solidFill>
                  <a:srgbClr val="336D76"/>
                </a:solidFill>
                <a:latin typeface="Inter"/>
              </a:rPr>
              <a:t>30-90 дней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00800" y="5303520"/>
            <a:ext cx="5486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>
                <a:solidFill>
                  <a:srgbClr val="3A4548"/>
                </a:solidFill>
                <a:latin typeface="Inter"/>
              </a:rPr>
              <a:t>Холодный контакт → пилот → платный контракт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0080" y="603504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1">
                <a:solidFill>
                  <a:srgbClr val="3A4548"/>
                </a:solidFill>
                <a:latin typeface="Inter"/>
              </a:rPr>
              <a:t>Скрипт первого касания: «У вас уже стоят камеры. Покажем как они начнут зарабатывать деньги вместо просто записи».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